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3" r:id="rId6"/>
    <p:sldId id="264" r:id="rId7"/>
    <p:sldId id="265" r:id="rId8"/>
    <p:sldId id="266"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1094B3AD-B085-4BE1-AAA6-EFC0BE9A0ADF}"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1094B3AD-B085-4BE1-AAA6-EFC0BE9A0ADF}"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1094B3AD-B085-4BE1-AAA6-EFC0BE9A0ADF}"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1094B3AD-B085-4BE1-AAA6-EFC0BE9A0AD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07D134BF-12EC-4B18-AC90-582B8DDBE137}" type="datetimeFigureOut">
              <a:rPr lang="ar-IQ" smtClean="0"/>
              <a:t>19/03/1441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1094B3AD-B085-4BE1-AAA6-EFC0BE9A0ADF}"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D134BF-12EC-4B18-AC90-582B8DDBE137}" type="datetimeFigureOut">
              <a:rPr lang="ar-IQ" smtClean="0"/>
              <a:t>19/03/1441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094B3AD-B085-4BE1-AAA6-EFC0BE9A0ADF}"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2636912"/>
            <a:ext cx="7128792" cy="792088"/>
          </a:xfrm>
        </p:spPr>
        <p:txBody>
          <a:bodyPr>
            <a:noAutofit/>
          </a:bodyPr>
          <a:lstStyle/>
          <a:p>
            <a:pPr>
              <a:lnSpc>
                <a:spcPct val="115000"/>
              </a:lnSpc>
            </a:pPr>
            <a:r>
              <a:rPr lang="ar-IQ" sz="5400" dirty="0" smtClean="0">
                <a:solidFill>
                  <a:srgbClr val="0070C0"/>
                </a:solidFill>
                <a:cs typeface="+mn-cs"/>
              </a:rPr>
              <a:t>نظرية </a:t>
            </a:r>
            <a:r>
              <a:rPr lang="ar-IQ" sz="5400" dirty="0" smtClean="0">
                <a:solidFill>
                  <a:srgbClr val="0070C0"/>
                </a:solidFill>
                <a:cs typeface="+mn-cs"/>
              </a:rPr>
              <a:t>كورت ليفين</a:t>
            </a:r>
            <a:endParaRPr lang="ar-IQ" sz="5400" dirty="0">
              <a:solidFill>
                <a:srgbClr val="0070C0"/>
              </a:solidFill>
              <a:cs typeface="+mn-cs"/>
            </a:endParaRPr>
          </a:p>
        </p:txBody>
      </p:sp>
      <p:sp>
        <p:nvSpPr>
          <p:cNvPr id="3" name="عنوان فرعي 2"/>
          <p:cNvSpPr>
            <a:spLocks noGrp="1"/>
          </p:cNvSpPr>
          <p:nvPr>
            <p:ph type="subTitle" idx="1"/>
          </p:nvPr>
        </p:nvSpPr>
        <p:spPr>
          <a:xfrm>
            <a:off x="2051720" y="4437112"/>
            <a:ext cx="6840760" cy="1296144"/>
          </a:xfrm>
        </p:spPr>
        <p:txBody>
          <a:bodyPr>
            <a:noAutofit/>
          </a:bodyPr>
          <a:lstStyle/>
          <a:p>
            <a:pPr>
              <a:lnSpc>
                <a:spcPct val="115000"/>
              </a:lnSpc>
            </a:pPr>
            <a:r>
              <a:rPr lang="ar-IQ" sz="3600" b="1" dirty="0" smtClean="0">
                <a:solidFill>
                  <a:schemeClr val="tx1"/>
                </a:solidFill>
                <a:effectLst/>
                <a:latin typeface="Simplified Arabic"/>
                <a:ea typeface="Calibri"/>
                <a:cs typeface="Ali-A-Samik"/>
              </a:rPr>
              <a:t>الاستاذ المساعد الدكتور (اياد هاشم محمد)</a:t>
            </a:r>
            <a:endParaRPr lang="en-US" sz="2400" b="1"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smtClean="0">
                <a:ea typeface="Calibri"/>
                <a:cs typeface="Ali-A-Samik"/>
              </a:rPr>
              <a:t>     </a:t>
            </a:r>
            <a:r>
              <a:rPr lang="ar-IQ" b="1" dirty="0" smtClean="0">
                <a:ea typeface="Calibri"/>
                <a:cs typeface="Ali-A-Samik"/>
              </a:rPr>
              <a:t>جامعة </a:t>
            </a:r>
            <a:r>
              <a:rPr lang="ar-IQ" b="1" dirty="0">
                <a:ea typeface="Calibri"/>
                <a:cs typeface="Ali-A-Samik"/>
              </a:rPr>
              <a:t>ديالى </a:t>
            </a:r>
            <a:endParaRPr lang="en-US" sz="1050" b="1" dirty="0">
              <a:ea typeface="Calibri"/>
              <a:cs typeface="Arial"/>
            </a:endParaRPr>
          </a:p>
          <a:p>
            <a:pPr algn="ctr">
              <a:lnSpc>
                <a:spcPct val="115000"/>
              </a:lnSpc>
            </a:pPr>
            <a:r>
              <a:rPr lang="ar-IQ" b="1" dirty="0">
                <a:ea typeface="Calibri"/>
                <a:cs typeface="Ali-A-Samik"/>
              </a:rPr>
              <a:t>         كلية التربية للعلوم الانسانية </a:t>
            </a:r>
            <a:endParaRPr lang="en-US" sz="1050" b="1" dirty="0">
              <a:ea typeface="Calibri"/>
              <a:cs typeface="Arial"/>
            </a:endParaRPr>
          </a:p>
          <a:p>
            <a:pPr algn="ctr">
              <a:lnSpc>
                <a:spcPct val="115000"/>
              </a:lnSpc>
            </a:pPr>
            <a:r>
              <a:rPr lang="ar-IQ" b="1" dirty="0">
                <a:ea typeface="Calibri"/>
                <a:cs typeface="Ali-A-Samik"/>
              </a:rPr>
              <a:t>        قسم العلوم التربوية والنفسية </a:t>
            </a:r>
            <a:endParaRPr lang="en-US" sz="1050" b="1"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Low" rtl="1">
              <a:buNone/>
            </a:pPr>
            <a:r>
              <a:rPr lang="ar-IQ" sz="2400" dirty="0"/>
              <a:t>مقدمة</a:t>
            </a:r>
          </a:p>
          <a:p>
            <a:pPr marL="0" indent="0" algn="justLow" rtl="1">
              <a:buNone/>
            </a:pPr>
            <a:r>
              <a:rPr lang="ar-IQ" sz="2400" dirty="0"/>
              <a:t>كورت ليفين (1890-1947)صاحب نظرية المجال ،أو أنه الذي أشهرها باعتبار تطبيقاتها في كل فروع علم النفس، وليفين يهودي ألماني تجنس بالجنسية الأمريكية بعد ان تولى النازي الحكم في ألمانيا ، فقد هاجر إلى الولايات المتحدة عام (1933) واشتغل بالتدريس في جامعاتها ، ورئس مركز بحوث </a:t>
            </a:r>
            <a:r>
              <a:rPr lang="ar-IQ" sz="2400" dirty="0" err="1"/>
              <a:t>ديناميات</a:t>
            </a:r>
            <a:r>
              <a:rPr lang="ar-IQ" sz="2400" dirty="0"/>
              <a:t> الجماعة بواحد من أكبر معاهدها العلمية التطبيقية وهو معهد ماساشوستس للتكنولوجيا.</a:t>
            </a:r>
          </a:p>
          <a:p>
            <a:pPr marL="0" indent="0" algn="justLow" rtl="1">
              <a:buNone/>
            </a:pPr>
            <a:r>
              <a:rPr lang="ar-IQ" sz="2400" dirty="0"/>
              <a:t> </a:t>
            </a:r>
          </a:p>
          <a:p>
            <a:pPr marL="0" indent="0" algn="justLow" rtl="1">
              <a:buNone/>
            </a:pPr>
            <a:r>
              <a:rPr lang="ar-IQ" sz="2400" dirty="0"/>
              <a:t>ونظرية المجال أصلاً نظرية فيزيائية تأثر بها علماء نفس </a:t>
            </a:r>
            <a:r>
              <a:rPr lang="ar-IQ" sz="2400" dirty="0" err="1"/>
              <a:t>الجشطلت</a:t>
            </a:r>
            <a:r>
              <a:rPr lang="ar-IQ" sz="2400" dirty="0"/>
              <a:t> ،وعلى رأسهم </a:t>
            </a:r>
            <a:r>
              <a:rPr lang="ar-IQ" sz="2400" dirty="0" err="1"/>
              <a:t>فيرتايمر</a:t>
            </a:r>
            <a:r>
              <a:rPr lang="ar-IQ" sz="2400" dirty="0"/>
              <a:t> وكولر </a:t>
            </a:r>
            <a:r>
              <a:rPr lang="ar-IQ" sz="2400" dirty="0" err="1"/>
              <a:t>وكوفكا</a:t>
            </a:r>
            <a:r>
              <a:rPr lang="ar-IQ" sz="2400" dirty="0"/>
              <a:t> ، وطبقوها في مجال الإدراك باعتبار أن إدراكها داخل الكل الذي تنتمي إليه ، والذي تستمد صفاتها وخصائصها منه ، وأن الإدراك تحدده العلاقات بين مكونات المجال وليس خصائص هذه المكونات ،وكان ليفين قد زامل </a:t>
            </a:r>
            <a:r>
              <a:rPr lang="ar-IQ" sz="2400" dirty="0" err="1"/>
              <a:t>فيرتايمر</a:t>
            </a:r>
            <a:r>
              <a:rPr lang="ar-IQ" sz="2400" dirty="0"/>
              <a:t> وكولر في أثناء الدراسة بجامعة برلين ، وتأثر بمقولات </a:t>
            </a:r>
            <a:r>
              <a:rPr lang="ar-IQ" sz="2400" dirty="0" err="1"/>
              <a:t>الجشطلتيين</a:t>
            </a:r>
            <a:r>
              <a:rPr lang="ar-IQ" sz="2400" dirty="0"/>
              <a:t> ،إلا أنه توسع في تطبيق مفهوماتهم ،واستخدام منهجاً رياضيا للتمثيل المكاني للشخصية وعلاقاتها الاجتماعية ،يقوم على مفاهيم الرياضيات </a:t>
            </a:r>
            <a:r>
              <a:rPr lang="ar-IQ" sz="2400" dirty="0" err="1"/>
              <a:t>الطبولوجية</a:t>
            </a:r>
            <a:r>
              <a:rPr lang="ar-IQ" sz="2400" dirty="0"/>
              <a:t> وعلم نفس الموجهات وما يسميه هو علم المسارات</a:t>
            </a:r>
          </a:p>
          <a:p>
            <a:pPr marL="0" indent="0" algn="justLow" rtl="1">
              <a:buNone/>
            </a:pPr>
            <a:endParaRPr lang="ar-IQ" sz="2400"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 rtl="1">
              <a:buNone/>
            </a:pPr>
            <a:r>
              <a:rPr lang="ar-IQ" sz="2800" dirty="0"/>
              <a:t>وليست </a:t>
            </a:r>
            <a:r>
              <a:rPr lang="ar-IQ" sz="2800" dirty="0" err="1"/>
              <a:t>الطبولوجيا</a:t>
            </a:r>
            <a:r>
              <a:rPr lang="ar-IQ" sz="2800" dirty="0"/>
              <a:t> هندسة مترية ، </a:t>
            </a:r>
            <a:r>
              <a:rPr lang="ar-IQ" sz="2800" dirty="0" err="1"/>
              <a:t>ولاتستخدم</a:t>
            </a:r>
            <a:r>
              <a:rPr lang="ar-IQ" sz="2800" dirty="0"/>
              <a:t> الاصطلاحات التقليدية في وصف العلاقات المكانية ،وتقوم شهرة ليفين في جانب من جوانبها على تطبيقه للتفرقة بين علم الفيزياء بطريقة أرسطو وهذا العلم بطريقة جاليليو في مجال علم النفس ،وبمقتضى هذا التطبيق فإن علم النفس </a:t>
            </a:r>
            <a:r>
              <a:rPr lang="ar-IQ" sz="2800" dirty="0" err="1"/>
              <a:t>الجاليالي</a:t>
            </a:r>
            <a:r>
              <a:rPr lang="ar-IQ" sz="2800" dirty="0"/>
              <a:t> </a:t>
            </a:r>
            <a:r>
              <a:rPr lang="ar-IQ" sz="2800" dirty="0" err="1"/>
              <a:t>لايقيم</a:t>
            </a:r>
            <a:r>
              <a:rPr lang="ar-IQ" sz="2800" dirty="0"/>
              <a:t> تفسيره للسلوك على تصنيف الناس إلى أنماط مثلما يفعل عالم النفس الأرسطي ،</a:t>
            </a:r>
            <a:r>
              <a:rPr lang="ar-IQ" sz="2800" dirty="0" err="1"/>
              <a:t>وأنما</a:t>
            </a:r>
            <a:r>
              <a:rPr lang="ar-IQ" sz="2800" dirty="0"/>
              <a:t> يفسره في إطار المجال العام الذي يوجد فيه هذا السلوك وهذا التأكيد على العلاقة المتبادلة بين الفرد والموقف يجعل الباحث في السلوك أكثر تبصيراً للتفاعلات في تصنعه ،وهو يبدأ بتحديد الموقف ككل ،ثم يحلله إلى عناصره ،ويمثله هندسياً بدوائر ومربعات ومثلثات وحدود وأسهم قوى ، تصور اندماج </a:t>
            </a:r>
            <a:r>
              <a:rPr lang="ar-IQ" sz="2800" dirty="0" err="1"/>
              <a:t>شئ</a:t>
            </a:r>
            <a:r>
              <a:rPr lang="ar-IQ" sz="2800" dirty="0"/>
              <a:t> او اتصاله به أو انفصاله عنه أو بعده أو قربه منه ، وهو ما يطلق عليه ليفين اسم التمثيل </a:t>
            </a:r>
            <a:r>
              <a:rPr lang="ar-IQ" sz="2800" dirty="0" err="1"/>
              <a:t>الطبولوجي</a:t>
            </a:r>
            <a:r>
              <a:rPr lang="ar-IQ" sz="2800" dirty="0"/>
              <a:t> أو علم النفس </a:t>
            </a:r>
            <a:r>
              <a:rPr lang="ar-IQ" sz="2800" dirty="0" err="1"/>
              <a:t>الطبولوجي</a:t>
            </a:r>
            <a:endParaRPr lang="ar-IQ" sz="2800" dirty="0">
              <a:solidFill>
                <a:schemeClr val="tx1"/>
              </a:solidFill>
            </a:endParaRPr>
          </a:p>
        </p:txBody>
      </p:sp>
    </p:spTree>
    <p:extLst>
      <p:ext uri="{BB962C8B-B14F-4D97-AF65-F5344CB8AC3E}">
        <p14:creationId xmlns:p14="http://schemas.microsoft.com/office/powerpoint/2010/main" val="196778454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r" rtl="1">
              <a:buNone/>
            </a:pPr>
            <a:r>
              <a:rPr lang="ar-IQ" sz="2800" dirty="0"/>
              <a:t>نظرية المجال</a:t>
            </a:r>
          </a:p>
          <a:p>
            <a:pPr marL="0" indent="0" algn="r" rtl="1">
              <a:buNone/>
            </a:pPr>
            <a:r>
              <a:rPr lang="ar-IQ" sz="2800" dirty="0" smtClean="0"/>
              <a:t>ان </a:t>
            </a:r>
            <a:r>
              <a:rPr lang="ar-IQ" sz="2800" dirty="0"/>
              <a:t>النظرية المجالية تعتبر ان السلوك وحدة كلية غير قابلة للتحليل ، وان مبدأ تحليل السلوك الى وحداته البسيطة يفقده معناه ومضمونه ، فالكل سابق على الاجزاء وأنه من أجزائه ،ولذلك يرفض أصحاب النظرية مبدأ تحليل السلوك الذي يأخذ به أصحاب النظرية السلوكية </a:t>
            </a:r>
            <a:endParaRPr lang="ar-IQ" sz="2800" dirty="0" smtClean="0"/>
          </a:p>
          <a:p>
            <a:pPr marL="0" indent="0" algn="r" rtl="1">
              <a:buNone/>
            </a:pPr>
            <a:r>
              <a:rPr lang="ar-IQ" sz="2800" dirty="0" smtClean="0"/>
              <a:t>وتمثل </a:t>
            </a:r>
            <a:r>
              <a:rPr lang="ar-IQ" sz="2800" dirty="0"/>
              <a:t>رد فعل للنظريات الارتباطية ، التي نادت بان التعلم يحدث كنتيجة لحدوث ارتباط بين مثيرات واستجابات وما ينتج عنها من تكوين عادات سلوكية؛ اما النظريات المجالية فإنها تؤكد اهمية الادراك والفهم في عملية التعلم، فقد يرى </a:t>
            </a:r>
            <a:r>
              <a:rPr lang="ar-IQ" sz="2800" dirty="0" err="1"/>
              <a:t>المجاليون</a:t>
            </a:r>
            <a:r>
              <a:rPr lang="ar-IQ" sz="2800" dirty="0"/>
              <a:t> ان التعلم يحدث كنتيجة لأدراك الكائن الحي (المتعلم) للعلاقات المتعددة الموجودة بين مكونات الموقف التعليمي، وهم بهذا لا يؤكدون ارتباطات المثير والاستجابة ، بل يؤكدون اهمية الموقف الكلي او المجال وأهمية الدور الذي تقوم به عملية الادراك وعمليات التفكير العليا</a:t>
            </a:r>
            <a:endParaRPr lang="ar-IQ" sz="2800" dirty="0">
              <a:solidFill>
                <a:schemeClr val="tx1"/>
              </a:solidFill>
            </a:endParaRPr>
          </a:p>
        </p:txBody>
      </p:sp>
    </p:spTree>
    <p:extLst>
      <p:ext uri="{BB962C8B-B14F-4D97-AF65-F5344CB8AC3E}">
        <p14:creationId xmlns:p14="http://schemas.microsoft.com/office/powerpoint/2010/main" val="658469924"/>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r" rtl="1">
              <a:buNone/>
            </a:pPr>
            <a:r>
              <a:rPr lang="ar-IQ" sz="2800" dirty="0"/>
              <a:t>مصطلحات النظرية</a:t>
            </a:r>
          </a:p>
          <a:p>
            <a:pPr marL="0" indent="0" algn="r" rtl="1">
              <a:buNone/>
            </a:pPr>
            <a:endParaRPr lang="ar-IQ" sz="2800" dirty="0"/>
          </a:p>
          <a:p>
            <a:pPr marL="0" indent="0" algn="r" rtl="1">
              <a:buNone/>
            </a:pPr>
            <a:r>
              <a:rPr lang="ar-IQ" sz="2800" dirty="0"/>
              <a:t>لم يستخدم ليفين مصطلحات متميزة عن تلك التي استعملها جماعة </a:t>
            </a:r>
            <a:r>
              <a:rPr lang="ar-IQ" sz="2800" dirty="0" err="1"/>
              <a:t>الجشتالت</a:t>
            </a:r>
            <a:r>
              <a:rPr lang="ar-IQ" sz="2800" dirty="0"/>
              <a:t> فيما عدا المصطلحات التالية :</a:t>
            </a:r>
          </a:p>
          <a:p>
            <a:pPr marL="0" indent="0" algn="r" rtl="1">
              <a:buNone/>
            </a:pPr>
            <a:r>
              <a:rPr lang="ar-IQ" sz="2800" dirty="0"/>
              <a:t>•	المجال الحيوي: ويقصد به ذلك الاطار الكلي من العوامل الداخلية والخارجية المادية والمعنوية المدركة وغير المدركة التي يبدو ان الفرد يتصرف بمقتضاها سواء اكان لهذه العوامل وجود فعلى أم لا.</a:t>
            </a:r>
          </a:p>
          <a:p>
            <a:pPr marL="0" indent="0" algn="r" rtl="1">
              <a:buNone/>
            </a:pPr>
            <a:r>
              <a:rPr lang="ar-IQ" sz="2800" dirty="0"/>
              <a:t>يرى ليفين ان سلوك الانسان يتحدد في اي وقت من الاوقات </a:t>
            </a:r>
            <a:r>
              <a:rPr lang="ar-IQ" sz="2800" dirty="0" err="1"/>
              <a:t>بجموعة</a:t>
            </a:r>
            <a:r>
              <a:rPr lang="ar-IQ" sz="2800" dirty="0"/>
              <a:t> من الامور تنحصر في مجال معين أسماه (المدى الحيوي) ويضم هذا المجال الفرد نفسه وما يدفعه من غرائز وما يخضع له من توترات وما يتأثر به من اشخاص او اشياء او افكار ،وما يتطلع إليه من اهداف وما يراه من طرق مواصلة </a:t>
            </a:r>
            <a:r>
              <a:rPr lang="ar-IQ" sz="2800" dirty="0" err="1"/>
              <a:t>للاهداف</a:t>
            </a:r>
            <a:r>
              <a:rPr lang="ar-IQ" sz="2800" dirty="0"/>
              <a:t> وما يتعرض تواجهه الى الاهداف من حواجز او عقاب ،وباختصار فإن اهم </a:t>
            </a:r>
            <a:r>
              <a:rPr lang="ar-IQ" sz="2800" dirty="0" err="1"/>
              <a:t>ثلاثه</a:t>
            </a:r>
            <a:r>
              <a:rPr lang="ar-IQ" sz="2800" dirty="0"/>
              <a:t> امور تقع في نطاق المجال الحيوي للفرد </a:t>
            </a:r>
            <a:r>
              <a:rPr lang="ar-IQ" sz="2800" dirty="0" err="1"/>
              <a:t>مايلي</a:t>
            </a:r>
            <a:r>
              <a:rPr lang="ar-IQ" sz="2800" dirty="0"/>
              <a:t>:</a:t>
            </a:r>
          </a:p>
          <a:p>
            <a:pPr marL="0" indent="0" algn="r" rtl="1">
              <a:buNone/>
            </a:pPr>
            <a:endParaRPr lang="ar-IQ" sz="2800" dirty="0">
              <a:solidFill>
                <a:schemeClr val="tx1"/>
              </a:solidFill>
            </a:endParaRPr>
          </a:p>
        </p:txBody>
      </p:sp>
    </p:spTree>
    <p:extLst>
      <p:ext uri="{BB962C8B-B14F-4D97-AF65-F5344CB8AC3E}">
        <p14:creationId xmlns:p14="http://schemas.microsoft.com/office/powerpoint/2010/main" val="23851406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en-US" sz="2800" dirty="0"/>
              <a:t>I.	</a:t>
            </a:r>
            <a:r>
              <a:rPr lang="ar-IQ" sz="2800" dirty="0"/>
              <a:t>الاهداف التي يسعى الى تحقيقها</a:t>
            </a:r>
          </a:p>
          <a:p>
            <a:pPr marL="0" indent="0" algn="r" rtl="1">
              <a:buNone/>
            </a:pPr>
            <a:r>
              <a:rPr lang="en-US" sz="2800" dirty="0"/>
              <a:t>II.	</a:t>
            </a:r>
            <a:r>
              <a:rPr lang="ar-IQ" sz="2800" dirty="0"/>
              <a:t>الاشياء او المواقف التي يحاول تجنبها</a:t>
            </a:r>
          </a:p>
          <a:p>
            <a:pPr marL="0" indent="0" algn="r" rtl="1">
              <a:buNone/>
            </a:pPr>
            <a:r>
              <a:rPr lang="en-US" sz="2800" dirty="0"/>
              <a:t>III.	</a:t>
            </a:r>
            <a:r>
              <a:rPr lang="ar-IQ" sz="2800" dirty="0"/>
              <a:t>الحواجز التي تعيق تقدمه نحو تحقيق تقدمه نحو الاهداف او تحد من تحركه بعيداً عما يريد تجنبه</a:t>
            </a:r>
          </a:p>
          <a:p>
            <a:pPr marL="0" indent="0" algn="r" rtl="1">
              <a:buNone/>
            </a:pPr>
            <a:r>
              <a:rPr lang="ar-IQ" sz="2800" dirty="0"/>
              <a:t>•	الحواجز :هي تلك العوائق المادية او المعنوية والواقعية او المتوهمة التي يجد الفرد أنها تعرقل تقدمه نحو تحقيق أهدافه</a:t>
            </a:r>
          </a:p>
          <a:p>
            <a:pPr marL="0" indent="0" algn="r" rtl="1">
              <a:buNone/>
            </a:pPr>
            <a:r>
              <a:rPr lang="ar-IQ" sz="2800" dirty="0"/>
              <a:t>ومن الامثلة على هذه الحواجز:</a:t>
            </a:r>
          </a:p>
          <a:p>
            <a:pPr marL="0" indent="0" algn="r" rtl="1">
              <a:buNone/>
            </a:pPr>
            <a:r>
              <a:rPr lang="ar-IQ" sz="2800" dirty="0"/>
              <a:t>*الحواجز المادية : كالباب المغلق او المكان المرتفع او عدم نضج الطعام</a:t>
            </a:r>
          </a:p>
          <a:p>
            <a:pPr marL="0" indent="0" algn="r" rtl="1">
              <a:buNone/>
            </a:pPr>
            <a:r>
              <a:rPr lang="ar-IQ" sz="2800" dirty="0"/>
              <a:t>*الحواجز العقلية :كصعوبة الامتحان أو تعقيد مفاهيم الدرس</a:t>
            </a:r>
          </a:p>
          <a:p>
            <a:pPr marL="0" indent="0" algn="r" rtl="1">
              <a:buNone/>
            </a:pPr>
            <a:r>
              <a:rPr lang="ar-IQ" sz="2800" dirty="0"/>
              <a:t>*الحواجز الاجتماعية :كالابتعاد عن ناد له </a:t>
            </a:r>
            <a:r>
              <a:rPr lang="ar-IQ" sz="2800" dirty="0" err="1"/>
              <a:t>قمية</a:t>
            </a:r>
            <a:r>
              <a:rPr lang="ar-IQ" sz="2800" dirty="0"/>
              <a:t> رفيعة</a:t>
            </a:r>
          </a:p>
          <a:p>
            <a:pPr marL="0" indent="0" algn="r" rtl="1">
              <a:buNone/>
            </a:pPr>
            <a:endParaRPr lang="ar-IQ" sz="2800" dirty="0">
              <a:solidFill>
                <a:schemeClr val="tx1"/>
              </a:solidFill>
            </a:endParaRPr>
          </a:p>
        </p:txBody>
      </p:sp>
    </p:spTree>
    <p:extLst>
      <p:ext uri="{BB962C8B-B14F-4D97-AF65-F5344CB8AC3E}">
        <p14:creationId xmlns:p14="http://schemas.microsoft.com/office/powerpoint/2010/main" val="320771112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sz="2400" dirty="0" smtClean="0"/>
              <a:t>•الرسوم </a:t>
            </a:r>
            <a:r>
              <a:rPr lang="ar-IQ" sz="2400" dirty="0" err="1"/>
              <a:t>الثوبولوجية</a:t>
            </a:r>
            <a:r>
              <a:rPr lang="ar-IQ" sz="2400" dirty="0"/>
              <a:t> : هي تلك الرسومات التي يتوقع ليفين أن يكون لها دلالة على المناطق الواقعة في إطار المجال الحيوي لأحد الافراد، أي المناطق التي تجتذبه والمناطق التي يحاول تجنبها ،ومبرزة الحواجز التي تعترض تقربه او تجذبه، وهذه الرسومات تحصر مناطق مطاطية، أي يمكنها ان تتسع أو تضيق وفق ما يدخل على المجال الحيوي من تعديلات.  </a:t>
            </a:r>
          </a:p>
          <a:p>
            <a:pPr marL="0" indent="0" algn="r" rtl="1">
              <a:buNone/>
            </a:pPr>
            <a:endParaRPr lang="ar-IQ" sz="2400" dirty="0"/>
          </a:p>
          <a:p>
            <a:pPr marL="0" indent="0" algn="r" rtl="1">
              <a:buNone/>
            </a:pPr>
            <a:r>
              <a:rPr lang="ar-IQ" sz="2400" dirty="0"/>
              <a:t>التعلم عند ليفين</a:t>
            </a:r>
          </a:p>
          <a:p>
            <a:pPr marL="0" indent="0" algn="r" rtl="1">
              <a:buNone/>
            </a:pPr>
            <a:r>
              <a:rPr lang="ar-IQ" sz="2400" dirty="0" smtClean="0"/>
              <a:t>ان </a:t>
            </a:r>
            <a:r>
              <a:rPr lang="ar-IQ" sz="2400" dirty="0"/>
              <a:t>التعلم في نظرية ليفين هو تغير او تعديل يطرأ على المجال الحيوي فيزداد هذا المجال تمايزاً ووضوحاً ،وتبرز فيه مناطق </a:t>
            </a:r>
            <a:r>
              <a:rPr lang="ar-IQ" sz="2400" dirty="0" err="1"/>
              <a:t>توبولوجية</a:t>
            </a:r>
            <a:r>
              <a:rPr lang="ar-IQ" sz="2400" dirty="0"/>
              <a:t> فرعية تساعد بصورة اكبر على تحديد التتابع في سلوك الفرد.</a:t>
            </a:r>
          </a:p>
          <a:p>
            <a:pPr marL="0" indent="0" algn="r" rtl="1">
              <a:buNone/>
            </a:pPr>
            <a:r>
              <a:rPr lang="ar-IQ" sz="2400" dirty="0"/>
              <a:t>ان التغيير او التعديل الذي اشار اليه ليفين يحدث تبعاً لنوع من التنميط في الادراك ،وقد يتم ذلك اثناء التكرار الذي يعطي فرصة لتعديل هذا المجال بإعادة تنظيمه بطريقة تسمح </a:t>
            </a:r>
            <a:r>
              <a:rPr lang="ar-IQ" sz="2400" dirty="0" err="1"/>
              <a:t>بإن</a:t>
            </a:r>
            <a:r>
              <a:rPr lang="ar-IQ" sz="2400" dirty="0"/>
              <a:t> يأخذ بنية </a:t>
            </a:r>
            <a:r>
              <a:rPr lang="ar-IQ" sz="2400" dirty="0" err="1"/>
              <a:t>احسن،اي</a:t>
            </a:r>
            <a:r>
              <a:rPr lang="ar-IQ" sz="2400" dirty="0"/>
              <a:t> البنية التي تساعد على تحقيق الاهداف الجاذبة وتجنب ما ينفره.</a:t>
            </a:r>
          </a:p>
          <a:p>
            <a:pPr marL="0" indent="0" algn="r" rtl="1">
              <a:buNone/>
            </a:pPr>
            <a:r>
              <a:rPr lang="ar-IQ" sz="2400" dirty="0"/>
              <a:t>ومن مشاكل التعلم التي حاول ليفين معالجتها بشيء من التفصيل مشكلة الثواب والعقاب.</a:t>
            </a:r>
          </a:p>
          <a:p>
            <a:pPr marL="0" indent="0" algn="r" rtl="1">
              <a:buNone/>
            </a:pPr>
            <a:endParaRPr lang="ar-IQ" sz="2400" dirty="0">
              <a:solidFill>
                <a:schemeClr val="tx1"/>
              </a:solidFill>
            </a:endParaRPr>
          </a:p>
        </p:txBody>
      </p:sp>
    </p:spTree>
    <p:extLst>
      <p:ext uri="{BB962C8B-B14F-4D97-AF65-F5344CB8AC3E}">
        <p14:creationId xmlns:p14="http://schemas.microsoft.com/office/powerpoint/2010/main" val="1559762928"/>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192688"/>
          </a:xfrm>
        </p:spPr>
        <p:txBody>
          <a:bodyPr>
            <a:noAutofit/>
          </a:bodyPr>
          <a:lstStyle/>
          <a:p>
            <a:pPr marL="0" indent="0" algn="r" rtl="1">
              <a:buNone/>
            </a:pPr>
            <a:r>
              <a:rPr lang="ar-IQ" sz="2800" dirty="0"/>
              <a:t>حيث يرى ليفين ان هناك فروق حقيقية في البنية بين مواقف الثواب والعقاب، فالنشاط الذي يثاب يصبح الدافع له داخليا بينما النشاط الذي يمارس تحت التهديد بالعقاب يتضخم النفور منه ، فتصبح القضية بالنسبة للمتعلم قضية وفشل بدل كونها قضية ثواب وعقاب .</a:t>
            </a:r>
          </a:p>
          <a:p>
            <a:pPr marL="0" indent="0" algn="r" rtl="1">
              <a:buNone/>
            </a:pPr>
            <a:r>
              <a:rPr lang="ar-IQ" sz="2800"/>
              <a:t>إن مواقف الثواب والعقاب تتضمن صراعاً من نوع الاقدام أو من نوع الاحجام ففي المواقف المثابة نجد المتعلم يعاني من ممارسة العمل ولكنه لا يتركه بسبب جاذبية المكافأة المترتبة عليه والحواجز التي تحول دون الوصول للمكافأة بدون عناد ،فيستمر في التعلم تحت صراع الاقدام ،وقد ينتهز المناسبات للتحاليل والوصول الى المكافأة كالغش في الامتحانات ،أما في المواقف المعاقبة فالمتعلم يميل إلى ترك العمل الذي يمارسه تحت التهديد ولكن حواجزاً تحول دون ذلك فيستمر في العمل تحت صراع الاحجام.</a:t>
            </a:r>
            <a:endParaRPr lang="ar-IQ" sz="2800" dirty="0">
              <a:solidFill>
                <a:schemeClr val="tx1"/>
              </a:solidFill>
            </a:endParaRPr>
          </a:p>
        </p:txBody>
      </p:sp>
    </p:spTree>
    <p:extLst>
      <p:ext uri="{BB962C8B-B14F-4D97-AF65-F5344CB8AC3E}">
        <p14:creationId xmlns:p14="http://schemas.microsoft.com/office/powerpoint/2010/main" val="2493066900"/>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117</TotalTime>
  <Words>751</Words>
  <Application>Microsoft Office PowerPoint</Application>
  <PresentationFormat>عرض على الشاشة (3:4)‏</PresentationFormat>
  <Paragraphs>34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انقلاب</vt:lpstr>
      <vt:lpstr>نظرية كورت ليفين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jabar</cp:lastModifiedBy>
  <cp:revision>32</cp:revision>
  <dcterms:created xsi:type="dcterms:W3CDTF">2018-09-24T14:37:09Z</dcterms:created>
  <dcterms:modified xsi:type="dcterms:W3CDTF">2019-11-16T07:49:40Z</dcterms:modified>
</cp:coreProperties>
</file>